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  <p:sldId id="263" r:id="rId9"/>
    <p:sldId id="270" r:id="rId10"/>
    <p:sldId id="264" r:id="rId11"/>
    <p:sldId id="269" r:id="rId12"/>
    <p:sldId id="266" r:id="rId13"/>
    <p:sldId id="265" r:id="rId14"/>
    <p:sldId id="291" r:id="rId15"/>
    <p:sldId id="267" r:id="rId16"/>
    <p:sldId id="271" r:id="rId17"/>
    <p:sldId id="268" r:id="rId18"/>
    <p:sldId id="292" r:id="rId19"/>
    <p:sldId id="274" r:id="rId20"/>
    <p:sldId id="272" r:id="rId21"/>
    <p:sldId id="276" r:id="rId22"/>
    <p:sldId id="288" r:id="rId23"/>
    <p:sldId id="275" r:id="rId24"/>
    <p:sldId id="278" r:id="rId25"/>
    <p:sldId id="279" r:id="rId26"/>
    <p:sldId id="273" r:id="rId27"/>
    <p:sldId id="290" r:id="rId28"/>
    <p:sldId id="287" r:id="rId29"/>
    <p:sldId id="282" r:id="rId30"/>
    <p:sldId id="280" r:id="rId31"/>
    <p:sldId id="293" r:id="rId32"/>
    <p:sldId id="283" r:id="rId33"/>
    <p:sldId id="295" r:id="rId34"/>
    <p:sldId id="284" r:id="rId35"/>
    <p:sldId id="294" r:id="rId36"/>
    <p:sldId id="296" r:id="rId37"/>
    <p:sldId id="281" r:id="rId38"/>
    <p:sldId id="289" r:id="rId39"/>
    <p:sldId id="285" r:id="rId40"/>
    <p:sldId id="28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8"/>
    <p:restoredTop sz="82434"/>
  </p:normalViewPr>
  <p:slideViewPr>
    <p:cSldViewPr snapToGrid="0" snapToObjects="1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92C1-6856-BD44-A0E7-ADE18DA7EBD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0B1A2-BE5D-514C-A823-0B6551D1E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17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echogenicFig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| Diagrammatic representation of the effects of spiral artery remodeling on the inflow of maternal blood into the intervillous space in normal and pathological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pregnancies. Dilation of the distal segment of the spiral artery in normal pregnancies reduces the velocity of incoming blood, and the residual momentum carries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blood into the central cavity (CC) of a placental lobule, from where it disperses evenly between the villi. Transit time to the uterine vein is estimated to be in the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 of 25-30 s, allowing adequate time for oxygen exchange. In pathological pregnancies, where no or very limited conversion occurs, the maternal blood enters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intervillous space in a jet-like spurt at speeds of 1-2 m/s. Flow is likely to be turbulent, indicated by the circular arrows, and the high momentum damages the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villi, forming echogenic cystic lesions (ECL) lined by thrombus (stippled). The transit time will be reduced, so that oxygen exchange is impaired. Trophoblastic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microparticulate debris may be dislodged from the villous surface. The retention of smooth muscle cells (SMC) around the spiral artery will increase the risk of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spontaneous vasoconstriction and ischemia-reperfusion injury (Modified from48 with permission)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0B1A2-BE5D-514C-A823-0B6551D1E76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43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othersprogram.c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othersprogram.c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anadianpostpregnancynetwork.ca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ADEE-89F5-DE4D-85F9-D1B2AE58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279" y="1311234"/>
            <a:ext cx="10960925" cy="2375065"/>
          </a:xfrm>
        </p:spPr>
        <p:txBody>
          <a:bodyPr/>
          <a:lstStyle/>
          <a:p>
            <a:r>
              <a:rPr lang="en-CA" sz="4400" cap="none" dirty="0"/>
              <a:t>Hypertensive Disorders of </a:t>
            </a:r>
            <a:br>
              <a:rPr lang="en-CA" sz="4400" cap="none" dirty="0"/>
            </a:br>
            <a:r>
              <a:rPr lang="en-CA" sz="4400" cap="none" dirty="0"/>
              <a:t>Pregnancy (HDOP) and Long-term </a:t>
            </a:r>
            <a:br>
              <a:rPr lang="en-CA" sz="4400" cap="none" dirty="0"/>
            </a:br>
            <a:r>
              <a:rPr lang="en-CA" sz="4400" cap="none" dirty="0"/>
              <a:t>Effects on Women’s Health: </a:t>
            </a:r>
            <a:br>
              <a:rPr lang="en-CA" sz="4400" cap="none" dirty="0"/>
            </a:br>
            <a:r>
              <a:rPr lang="en-CA" sz="3200" cap="none" dirty="0"/>
              <a:t>Why We Should Care And What We Can Do About It</a:t>
            </a:r>
            <a:endParaRPr lang="en-CA" sz="44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FB1BE-061B-9740-AB29-5E89982AD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800104"/>
            <a:ext cx="6831673" cy="1710047"/>
          </a:xfrm>
        </p:spPr>
        <p:txBody>
          <a:bodyPr>
            <a:normAutofit fontScale="85000" lnSpcReduction="10000"/>
          </a:bodyPr>
          <a:lstStyle/>
          <a:p>
            <a:r>
              <a:rPr lang="en-CA" sz="1800" dirty="0"/>
              <a:t>Dr. Mary Malebranche MD FRCPC</a:t>
            </a:r>
          </a:p>
          <a:p>
            <a:r>
              <a:rPr lang="en-CA" sz="1800" dirty="0"/>
              <a:t>General Internal Medicine/Obstetric Medicine</a:t>
            </a:r>
          </a:p>
          <a:p>
            <a:r>
              <a:rPr lang="en-CA" sz="1800" dirty="0"/>
              <a:t>Division of General Internal Medicine</a:t>
            </a:r>
          </a:p>
          <a:p>
            <a:r>
              <a:rPr lang="en-CA" sz="1800" dirty="0"/>
              <a:t>Assistant Professor, Faculty of Medicine, UBC</a:t>
            </a:r>
          </a:p>
          <a:p>
            <a:endParaRPr lang="en-CA" sz="1800" dirty="0"/>
          </a:p>
          <a:p>
            <a:r>
              <a:rPr lang="en-CA" sz="1800" dirty="0"/>
              <a:t>RIH CME Series</a:t>
            </a:r>
          </a:p>
          <a:p>
            <a:r>
              <a:rPr lang="en-CA" sz="1800" dirty="0"/>
              <a:t>April 9,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FE7685-2F4B-E74D-AB81-67DACE6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8" r="16094"/>
          <a:stretch/>
        </p:blipFill>
        <p:spPr>
          <a:xfrm>
            <a:off x="2019463" y="4027713"/>
            <a:ext cx="1320885" cy="22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AAA9-5DE4-BE46-A714-42CAEBFB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are hypertensive disorders of pregnancy?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D2F54-1ACB-AA4D-8792-41CD94AB2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4800" dirty="0"/>
              <a:t>Brief overview of placental physiology and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419104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C462-013C-B64F-B4E9-B3E4B26E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447" y="221595"/>
            <a:ext cx="11744696" cy="1485900"/>
          </a:xfrm>
        </p:spPr>
        <p:txBody>
          <a:bodyPr>
            <a:normAutofit/>
          </a:bodyPr>
          <a:lstStyle/>
          <a:p>
            <a:r>
              <a:rPr lang="en-CA" sz="3200" dirty="0"/>
              <a:t>Placental physiology - brief overview of “normal”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11338-C2FE-1349-95D8-0B5F0FD2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29" y="964545"/>
            <a:ext cx="7551821" cy="5064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A31668-A492-B842-ACE5-A86B0C71F631}"/>
              </a:ext>
            </a:extLst>
          </p:cNvPr>
          <p:cNvSpPr txBox="1"/>
          <p:nvPr/>
        </p:nvSpPr>
        <p:spPr>
          <a:xfrm>
            <a:off x="6044540" y="6282047"/>
            <a:ext cx="560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https://</a:t>
            </a:r>
            <a:r>
              <a:rPr lang="en-CA" dirty="0" err="1"/>
              <a:t>www.pnas.org</a:t>
            </a:r>
            <a:r>
              <a:rPr lang="en-CA" dirty="0"/>
              <a:t>/</a:t>
            </a:r>
            <a:r>
              <a:rPr lang="en-CA" dirty="0" err="1"/>
              <a:t>doi</a:t>
            </a:r>
            <a:r>
              <a:rPr lang="en-CA" dirty="0"/>
              <a:t>/10.1073/pnas.0508035103</a:t>
            </a:r>
          </a:p>
        </p:txBody>
      </p:sp>
    </p:spTree>
    <p:extLst>
      <p:ext uri="{BB962C8B-B14F-4D97-AF65-F5344CB8AC3E}">
        <p14:creationId xmlns:p14="http://schemas.microsoft.com/office/powerpoint/2010/main" val="358886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EC6F-F54C-7B4E-93E8-40390E86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872" y="123206"/>
            <a:ext cx="11507190" cy="1447305"/>
          </a:xfrm>
        </p:spPr>
        <p:txBody>
          <a:bodyPr>
            <a:normAutofit/>
          </a:bodyPr>
          <a:lstStyle/>
          <a:p>
            <a:r>
              <a:rPr lang="en-CA" sz="2800" dirty="0"/>
              <a:t>Placental pathophysiology in HDOP</a:t>
            </a:r>
            <a:r>
              <a:rPr lang="en-CA" sz="3600" dirty="0"/>
              <a:t> - </a:t>
            </a:r>
            <a:r>
              <a:rPr lang="en-CA" sz="2800" dirty="0"/>
              <a:t>brief overview of ”abnormal”</a:t>
            </a:r>
            <a:endParaRPr lang="en-CA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BE6E5-6E7B-1646-AA71-327B29F49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7706" y="846859"/>
            <a:ext cx="8099731" cy="49891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B5477-AF8F-BA4E-A7EB-5CD43DBA44E7}"/>
              </a:ext>
            </a:extLst>
          </p:cNvPr>
          <p:cNvSpPr txBox="1"/>
          <p:nvPr/>
        </p:nvSpPr>
        <p:spPr>
          <a:xfrm>
            <a:off x="5590801" y="5946296"/>
            <a:ext cx="6312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CC = central cavity, ECL = echogenic cystic lesion, SMC = smooth muscle cells</a:t>
            </a:r>
          </a:p>
          <a:p>
            <a:endParaRPr lang="en-CA" sz="1400" dirty="0"/>
          </a:p>
          <a:p>
            <a:r>
              <a:rPr lang="en-CA" sz="1400" dirty="0"/>
              <a:t>Burton, et al. Pre-eclampsia: pathophysiology and clinical implications. BMJ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D06D-69DF-7D44-8D87-2867D1A4D2DA}"/>
              </a:ext>
            </a:extLst>
          </p:cNvPr>
          <p:cNvSpPr txBox="1"/>
          <p:nvPr/>
        </p:nvSpPr>
        <p:spPr>
          <a:xfrm>
            <a:off x="876823" y="2648955"/>
            <a:ext cx="2918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sz="1400" dirty="0"/>
              <a:t>Low velocity of incoming blood (10 cm/s)</a:t>
            </a:r>
          </a:p>
          <a:p>
            <a:pPr marL="285750" indent="-285750">
              <a:buFontTx/>
              <a:buChar char="-"/>
            </a:pPr>
            <a:r>
              <a:rPr lang="en-CA" sz="1400" dirty="0"/>
              <a:t>Even distribution of blood flow between villi</a:t>
            </a:r>
          </a:p>
          <a:p>
            <a:pPr marL="285750" indent="-285750">
              <a:buFontTx/>
              <a:buChar char="-"/>
            </a:pPr>
            <a:r>
              <a:rPr lang="en-CA" sz="1400" dirty="0"/>
              <a:t>Optimal time for oxygen exchange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9056D-6681-8542-B1AB-3813088D75D8}"/>
              </a:ext>
            </a:extLst>
          </p:cNvPr>
          <p:cNvSpPr txBox="1"/>
          <p:nvPr/>
        </p:nvSpPr>
        <p:spPr>
          <a:xfrm>
            <a:off x="9455361" y="2648955"/>
            <a:ext cx="28831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sz="1400" dirty="0"/>
              <a:t>High, jet-like spurts of incoming blood (100 cm/s)</a:t>
            </a:r>
          </a:p>
          <a:p>
            <a:pPr marL="285750" indent="-285750">
              <a:buFontTx/>
              <a:buChar char="-"/>
            </a:pPr>
            <a:r>
              <a:rPr lang="en-CA" sz="1400" dirty="0"/>
              <a:t>Uneven, turbulent distribution of blood flow between villi causes damage to villi</a:t>
            </a:r>
          </a:p>
          <a:p>
            <a:pPr marL="285750" indent="-285750">
              <a:buFontTx/>
              <a:buChar char="-"/>
            </a:pPr>
            <a:r>
              <a:rPr lang="en-CA" sz="1400" dirty="0"/>
              <a:t>Impaired oxygen exchange</a:t>
            </a:r>
          </a:p>
          <a:p>
            <a:pPr marL="285750" indent="-285750">
              <a:buFontTx/>
              <a:buChar char="-"/>
            </a:pPr>
            <a:r>
              <a:rPr lang="en-CA" sz="1400" dirty="0"/>
              <a:t>Retention of smooth muscle around spiral artery </a:t>
            </a:r>
          </a:p>
        </p:txBody>
      </p:sp>
    </p:spTree>
    <p:extLst>
      <p:ext uri="{BB962C8B-B14F-4D97-AF65-F5344CB8AC3E}">
        <p14:creationId xmlns:p14="http://schemas.microsoft.com/office/powerpoint/2010/main" val="10280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2EA27C-AC11-904A-914E-86497316C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6"/>
          <a:stretch/>
        </p:blipFill>
        <p:spPr>
          <a:xfrm>
            <a:off x="2814454" y="852055"/>
            <a:ext cx="7255672" cy="584828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69D76E-5801-5B4A-ADF5-9720753F741A}"/>
              </a:ext>
            </a:extLst>
          </p:cNvPr>
          <p:cNvSpPr txBox="1">
            <a:spLocks/>
          </p:cNvSpPr>
          <p:nvPr/>
        </p:nvSpPr>
        <p:spPr>
          <a:xfrm>
            <a:off x="1525872" y="123206"/>
            <a:ext cx="11507190" cy="1447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/>
              <a:t>Placental pathophysiology in HDOP</a:t>
            </a:r>
            <a:r>
              <a:rPr lang="en-CA" sz="3600"/>
              <a:t> - </a:t>
            </a:r>
            <a:r>
              <a:rPr lang="en-CA" sz="2800"/>
              <a:t>brief overview of ”abnormal”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1401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69D76E-5801-5B4A-ADF5-9720753F741A}"/>
              </a:ext>
            </a:extLst>
          </p:cNvPr>
          <p:cNvSpPr txBox="1">
            <a:spLocks/>
          </p:cNvSpPr>
          <p:nvPr/>
        </p:nvSpPr>
        <p:spPr>
          <a:xfrm>
            <a:off x="1525872" y="123206"/>
            <a:ext cx="11507190" cy="1447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/>
              <a:t>Placental pathophysiology in HDOP</a:t>
            </a:r>
            <a:r>
              <a:rPr lang="en-CA" sz="3600"/>
              <a:t> - </a:t>
            </a:r>
            <a:r>
              <a:rPr lang="en-CA" sz="2800"/>
              <a:t>brief overview of ”abnormal”</a:t>
            </a:r>
            <a:endParaRPr lang="en-CA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B301C5-4B0E-5B46-99A3-B31942C67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340" y="661449"/>
            <a:ext cx="7186760" cy="576128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06DFC5-3397-3B44-BD70-4696F2B7092A}"/>
              </a:ext>
            </a:extLst>
          </p:cNvPr>
          <p:cNvSpPr/>
          <p:nvPr/>
        </p:nvSpPr>
        <p:spPr>
          <a:xfrm>
            <a:off x="5778500" y="2921000"/>
            <a:ext cx="1739900" cy="355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216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AAA9-5DE4-BE46-A714-42CAEBFB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are hypertensive disorders of pregnancy?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D2F54-1ACB-AA4D-8792-41CD94AB2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4800" dirty="0"/>
              <a:t>Clinical risk factors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686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F794-EDA7-8449-81B3-CF28C527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1" y="341414"/>
            <a:ext cx="10349346" cy="1635823"/>
          </a:xfrm>
        </p:spPr>
        <p:txBody>
          <a:bodyPr>
            <a:normAutofit/>
          </a:bodyPr>
          <a:lstStyle/>
          <a:p>
            <a:r>
              <a:rPr lang="en-CA" sz="4000" dirty="0"/>
              <a:t>Clinical factors associated with increased risk for developing HDOP/pre-eclampsia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BFFA-CE40-0D47-AEB2-7243082D5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5969" y="1855517"/>
            <a:ext cx="5278582" cy="431668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MATERNAL FACTORS:</a:t>
            </a:r>
          </a:p>
          <a:p>
            <a:pPr lvl="1"/>
            <a:r>
              <a:rPr lang="en-CA" dirty="0"/>
              <a:t>Age &lt;18 or &gt;40</a:t>
            </a:r>
          </a:p>
          <a:p>
            <a:pPr lvl="1"/>
            <a:r>
              <a:rPr lang="en-CA" dirty="0"/>
              <a:t>Low SES or belonging to minority racial or ethnic group</a:t>
            </a:r>
          </a:p>
          <a:p>
            <a:pPr lvl="1"/>
            <a:r>
              <a:rPr lang="en-CA" dirty="0"/>
              <a:t>Chronic hypertension</a:t>
            </a:r>
          </a:p>
          <a:p>
            <a:pPr lvl="1"/>
            <a:r>
              <a:rPr lang="en-CA" dirty="0"/>
              <a:t>Chronic kidney disease</a:t>
            </a:r>
          </a:p>
          <a:p>
            <a:pPr lvl="1"/>
            <a:r>
              <a:rPr lang="en-CA" dirty="0"/>
              <a:t>Autoimmune disease (APLAS, SLE)</a:t>
            </a:r>
          </a:p>
          <a:p>
            <a:pPr lvl="1"/>
            <a:r>
              <a:rPr lang="en-CA" dirty="0"/>
              <a:t>Diabetes</a:t>
            </a:r>
          </a:p>
          <a:p>
            <a:pPr lvl="1"/>
            <a:r>
              <a:rPr lang="en-CA" dirty="0"/>
              <a:t>Obesity</a:t>
            </a:r>
          </a:p>
          <a:p>
            <a:pPr lvl="1"/>
            <a:r>
              <a:rPr lang="en-CA" dirty="0"/>
              <a:t>Vascular disease</a:t>
            </a:r>
          </a:p>
          <a:p>
            <a:pPr lvl="1"/>
            <a:r>
              <a:rPr lang="en-CA" dirty="0"/>
              <a:t>Family history of pre-eclampsia</a:t>
            </a:r>
          </a:p>
          <a:p>
            <a:pPr marL="530352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A56C5-AB2D-BA4B-AC7E-9C03257C6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9549" y="1733797"/>
            <a:ext cx="5605154" cy="4560125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OBSTETRIC FACTORS:</a:t>
            </a:r>
          </a:p>
          <a:p>
            <a:pPr lvl="1"/>
            <a:r>
              <a:rPr lang="en-CA" dirty="0"/>
              <a:t>Nulliparity</a:t>
            </a:r>
          </a:p>
          <a:p>
            <a:pPr lvl="1"/>
            <a:r>
              <a:rPr lang="en-CA" dirty="0"/>
              <a:t>multifetal gestation</a:t>
            </a:r>
          </a:p>
          <a:p>
            <a:pPr lvl="1"/>
            <a:r>
              <a:rPr lang="en-CA" dirty="0"/>
              <a:t>IVF</a:t>
            </a:r>
          </a:p>
          <a:p>
            <a:pPr lvl="1"/>
            <a:r>
              <a:rPr lang="en-CA" dirty="0"/>
              <a:t>Previous pre-eclampsia</a:t>
            </a:r>
          </a:p>
          <a:p>
            <a:pPr lvl="1"/>
            <a:r>
              <a:rPr lang="en-CA" dirty="0"/>
              <a:t>Previous IUGR, abruption or fetal demise</a:t>
            </a:r>
          </a:p>
          <a:p>
            <a:pPr lvl="1"/>
            <a:r>
              <a:rPr lang="en-CA" dirty="0"/>
              <a:t>Prolonged interpregnancy interval (&gt;5 </a:t>
            </a:r>
            <a:r>
              <a:rPr lang="en-CA" dirty="0" err="1"/>
              <a:t>yrs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Short interpregnancy interval (if PET in previous pregnancy)</a:t>
            </a:r>
          </a:p>
          <a:p>
            <a:pPr lvl="1"/>
            <a:endParaRPr lang="en-CA" dirty="0"/>
          </a:p>
          <a:p>
            <a:r>
              <a:rPr lang="en-CA" dirty="0"/>
              <a:t>MALE PARTNER RELATED FACTORS:</a:t>
            </a:r>
          </a:p>
          <a:p>
            <a:pPr lvl="1"/>
            <a:r>
              <a:rPr lang="en-CA" dirty="0"/>
              <a:t>New male partner</a:t>
            </a:r>
          </a:p>
          <a:p>
            <a:pPr lvl="1"/>
            <a:r>
              <a:rPr lang="en-CA" dirty="0"/>
              <a:t>Limited sperm exposure (e.g. Previous use of barrier protection)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861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AAA9-5DE4-BE46-A714-42CAEBFB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Why We should care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D2F54-1ACB-AA4D-8792-41CD94AB2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4800" dirty="0"/>
              <a:t>HDOP and  their relevance across the lifespan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563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2A33-600E-874B-ACD1-8C1EE23F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82600"/>
            <a:ext cx="9601200" cy="547914"/>
          </a:xfrm>
        </p:spPr>
        <p:txBody>
          <a:bodyPr>
            <a:normAutofit fontScale="90000"/>
          </a:bodyPr>
          <a:lstStyle/>
          <a:p>
            <a:r>
              <a:rPr lang="en-CA" dirty="0"/>
              <a:t>Why we should care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26282-486C-9D40-A5E2-05BCA6F8D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343" y="85511"/>
            <a:ext cx="5254172" cy="67724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8CE7C7-14CD-FF41-AE51-D43C378EF319}"/>
              </a:ext>
            </a:extLst>
          </p:cNvPr>
          <p:cNvSpPr txBox="1"/>
          <p:nvPr/>
        </p:nvSpPr>
        <p:spPr>
          <a:xfrm>
            <a:off x="1980725" y="6161314"/>
            <a:ext cx="378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Poon et al. </a:t>
            </a:r>
            <a:r>
              <a:rPr lang="en-CA" dirty="0" err="1"/>
              <a:t>Int</a:t>
            </a:r>
            <a:r>
              <a:rPr lang="en-CA" dirty="0"/>
              <a:t> J </a:t>
            </a:r>
            <a:r>
              <a:rPr lang="en-CA" dirty="0" err="1"/>
              <a:t>Gynecol</a:t>
            </a:r>
            <a:r>
              <a:rPr lang="en-CA" dirty="0"/>
              <a:t> </a:t>
            </a:r>
            <a:r>
              <a:rPr lang="en-CA" dirty="0" err="1"/>
              <a:t>Obstet</a:t>
            </a:r>
            <a:r>
              <a:rPr lang="en-CA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34814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2A33-600E-874B-ACD1-8C1EE23F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82600"/>
            <a:ext cx="9601200" cy="547914"/>
          </a:xfrm>
        </p:spPr>
        <p:txBody>
          <a:bodyPr>
            <a:normAutofit fontScale="90000"/>
          </a:bodyPr>
          <a:lstStyle/>
          <a:p>
            <a:r>
              <a:rPr lang="en-CA" dirty="0"/>
              <a:t>Why we should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CE7C7-14CD-FF41-AE51-D43C378EF319}"/>
              </a:ext>
            </a:extLst>
          </p:cNvPr>
          <p:cNvSpPr txBox="1"/>
          <p:nvPr/>
        </p:nvSpPr>
        <p:spPr>
          <a:xfrm>
            <a:off x="1980725" y="6161314"/>
            <a:ext cx="378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Poon et al. </a:t>
            </a:r>
            <a:r>
              <a:rPr lang="en-CA" dirty="0" err="1"/>
              <a:t>Int</a:t>
            </a:r>
            <a:r>
              <a:rPr lang="en-CA" dirty="0"/>
              <a:t> J </a:t>
            </a:r>
            <a:r>
              <a:rPr lang="en-CA" dirty="0" err="1"/>
              <a:t>Gynecol</a:t>
            </a:r>
            <a:r>
              <a:rPr lang="en-CA" dirty="0"/>
              <a:t> </a:t>
            </a:r>
            <a:r>
              <a:rPr lang="en-CA" dirty="0" err="1"/>
              <a:t>Obstet</a:t>
            </a:r>
            <a:r>
              <a:rPr lang="en-CA" dirty="0"/>
              <a:t> 2023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EF1388-32B2-2346-9144-9F4204E59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670" y="1444638"/>
            <a:ext cx="8150419" cy="4159949"/>
          </a:xfrm>
        </p:spPr>
      </p:pic>
    </p:spTree>
    <p:extLst>
      <p:ext uri="{BB962C8B-B14F-4D97-AF65-F5344CB8AC3E}">
        <p14:creationId xmlns:p14="http://schemas.microsoft.com/office/powerpoint/2010/main" val="234480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5D7A-F3E0-2A45-9B33-A462AB56A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330036"/>
            <a:ext cx="8361229" cy="795647"/>
          </a:xfrm>
        </p:spPr>
        <p:txBody>
          <a:bodyPr/>
          <a:lstStyle/>
          <a:p>
            <a:r>
              <a:rPr lang="en-CA" sz="3200" dirty="0"/>
              <a:t>Land acknowledgment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32DA7-E5E7-4748-9D07-52EA7444B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2351314"/>
            <a:ext cx="6831673" cy="2560573"/>
          </a:xfrm>
        </p:spPr>
        <p:txBody>
          <a:bodyPr>
            <a:normAutofit fontScale="92500"/>
          </a:bodyPr>
          <a:lstStyle/>
          <a:p>
            <a:r>
              <a:rPr lang="en-CA" i="1" dirty="0"/>
              <a:t>The RIH MSA recognizes we work, live, and play in the </a:t>
            </a:r>
            <a:r>
              <a:rPr lang="en-CA" i="1" dirty="0" err="1"/>
              <a:t>Tk’emlups</a:t>
            </a:r>
            <a:r>
              <a:rPr lang="en-CA" i="1" dirty="0"/>
              <a:t> </a:t>
            </a:r>
            <a:r>
              <a:rPr lang="en-CA" i="1" dirty="0" err="1"/>
              <a:t>te</a:t>
            </a:r>
            <a:r>
              <a:rPr lang="en-CA" i="1" dirty="0"/>
              <a:t> Secwepemc territory within the </a:t>
            </a:r>
            <a:r>
              <a:rPr lang="en-CA" i="1" dirty="0" err="1"/>
              <a:t>unceded</a:t>
            </a:r>
            <a:r>
              <a:rPr lang="en-CA" i="1" dirty="0"/>
              <a:t> traditional lands of the Secwepemc Nation and home of the Two Rivers Metis Society. As such, we give thanks and acknowledge the significance of </a:t>
            </a:r>
            <a:r>
              <a:rPr lang="en-CA" i="1" dirty="0" err="1"/>
              <a:t>Secwepemcul’ecw</a:t>
            </a:r>
            <a:r>
              <a:rPr lang="en-CA" i="1" dirty="0"/>
              <a:t> as integral in the path to health and healing.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987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2A33-600E-874B-ACD1-8C1EE23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Long-term Cardiovascular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BEC2-766C-C448-A0FE-E613A65C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32857"/>
            <a:ext cx="10254343" cy="4506686"/>
          </a:xfrm>
        </p:spPr>
        <p:txBody>
          <a:bodyPr>
            <a:normAutofit/>
          </a:bodyPr>
          <a:lstStyle/>
          <a:p>
            <a:r>
              <a:rPr lang="en-CA" sz="2400" dirty="0"/>
              <a:t>Pregnancy is considered a cardiovascular stress test</a:t>
            </a:r>
          </a:p>
          <a:p>
            <a:r>
              <a:rPr lang="en-CA" sz="2400" dirty="0"/>
              <a:t>When the normal CV adaptations do not occur during pregnancy, it seems to </a:t>
            </a:r>
            <a:r>
              <a:rPr lang="en-CA" sz="2400" u="sng" dirty="0"/>
              <a:t>unmask</a:t>
            </a:r>
            <a:r>
              <a:rPr lang="en-CA" sz="2400" dirty="0"/>
              <a:t> physiological susceptibility to and risk for future CVD</a:t>
            </a:r>
          </a:p>
          <a:p>
            <a:r>
              <a:rPr lang="en-CA" sz="2400" dirty="0"/>
              <a:t>It is also suspected that HDOP </a:t>
            </a:r>
            <a:r>
              <a:rPr lang="en-CA" sz="2400" u="sng" dirty="0"/>
              <a:t>contributes</a:t>
            </a:r>
            <a:r>
              <a:rPr lang="en-CA" sz="2400" dirty="0"/>
              <a:t> to future CVD</a:t>
            </a:r>
          </a:p>
          <a:p>
            <a:r>
              <a:rPr lang="en-CA" sz="2400" dirty="0"/>
              <a:t>Pregnancy and the postpartum period provide a </a:t>
            </a:r>
            <a:r>
              <a:rPr lang="en-CA" sz="2400" u="sng" dirty="0"/>
              <a:t>unique window of opportunity</a:t>
            </a:r>
            <a:r>
              <a:rPr lang="en-CA" sz="2400" dirty="0"/>
              <a:t> to estimate a woman’s lifetime CV risk and engage in active early intervention</a:t>
            </a:r>
          </a:p>
        </p:txBody>
      </p:sp>
    </p:spTree>
    <p:extLst>
      <p:ext uri="{BB962C8B-B14F-4D97-AF65-F5344CB8AC3E}">
        <p14:creationId xmlns:p14="http://schemas.microsoft.com/office/powerpoint/2010/main" val="168960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BEC2-766C-C448-A0FE-E613A65C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7" y="1799130"/>
            <a:ext cx="10254343" cy="4660367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Meta-analysis in 2020,  involving more than 13 million women, confirmed that those with a history of HDOP have 2x the risk of long term CVD-related morbidity and mortality.</a:t>
            </a:r>
          </a:p>
          <a:p>
            <a:r>
              <a:rPr lang="en-CA" dirty="0"/>
              <a:t>73 studies in total</a:t>
            </a:r>
          </a:p>
          <a:p>
            <a:pPr lvl="1"/>
            <a:r>
              <a:rPr lang="en-CA" dirty="0"/>
              <a:t>66 cohort studies</a:t>
            </a:r>
          </a:p>
          <a:p>
            <a:pPr lvl="1"/>
            <a:r>
              <a:rPr lang="en-CA" dirty="0"/>
              <a:t>7 case control studies</a:t>
            </a:r>
          </a:p>
          <a:p>
            <a:pPr lvl="1"/>
            <a:r>
              <a:rPr lang="en-CA" dirty="0"/>
              <a:t>Large variance in sample sizes (N = 40 – 2,066,230)</a:t>
            </a:r>
          </a:p>
          <a:p>
            <a:pPr lvl="1"/>
            <a:r>
              <a:rPr lang="en-CA" dirty="0"/>
              <a:t>Year of publication was between 1995 – 2019 (58% published from 2010-2019)</a:t>
            </a:r>
          </a:p>
          <a:p>
            <a:pPr lvl="1"/>
            <a:r>
              <a:rPr lang="en-CA" dirty="0"/>
              <a:t>Europe (60%), North America (21%), Asia (9%), South America (3%), Oceania (1.5)</a:t>
            </a:r>
          </a:p>
          <a:p>
            <a:pPr lvl="1"/>
            <a:r>
              <a:rPr lang="en-CA" dirty="0"/>
              <a:t>Mean age 25-75</a:t>
            </a:r>
          </a:p>
          <a:p>
            <a:pPr lvl="1"/>
            <a:r>
              <a:rPr lang="en-CA" dirty="0"/>
              <a:t>Mean follow-up time from 0-42 years.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3EB78-B102-4246-BB3C-47BD25C4C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19" y="0"/>
            <a:ext cx="7073900" cy="24892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2213AE-6B60-6E46-B21E-B37D5A80651B}"/>
              </a:ext>
            </a:extLst>
          </p:cNvPr>
          <p:cNvSpPr txBox="1"/>
          <p:nvPr/>
        </p:nvSpPr>
        <p:spPr>
          <a:xfrm>
            <a:off x="8661015" y="6274831"/>
            <a:ext cx="274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Wu et al,  Cardiology 2020</a:t>
            </a:r>
          </a:p>
        </p:txBody>
      </p:sp>
    </p:spTree>
    <p:extLst>
      <p:ext uri="{BB962C8B-B14F-4D97-AF65-F5344CB8AC3E}">
        <p14:creationId xmlns:p14="http://schemas.microsoft.com/office/powerpoint/2010/main" val="1222254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BEC2-766C-C448-A0FE-E613A65C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2016845"/>
            <a:ext cx="10254343" cy="4660367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Compared to normotensive women, women with HDOP were at higher risk for developing:</a:t>
            </a:r>
          </a:p>
          <a:p>
            <a:pPr lvl="1"/>
            <a:r>
              <a:rPr lang="en-CA" dirty="0"/>
              <a:t>Chronic hypertension (RR 3.16)</a:t>
            </a:r>
          </a:p>
          <a:p>
            <a:pPr lvl="1"/>
            <a:r>
              <a:rPr lang="en-CA" dirty="0"/>
              <a:t>Coronary artery disease (RR 1.66)</a:t>
            </a:r>
          </a:p>
          <a:p>
            <a:pPr lvl="1"/>
            <a:r>
              <a:rPr lang="en-CA" dirty="0"/>
              <a:t>Congestive heart failure (RR 2.87)</a:t>
            </a:r>
          </a:p>
          <a:p>
            <a:pPr lvl="1"/>
            <a:r>
              <a:rPr lang="en-CA" dirty="0"/>
              <a:t>Peripheral vascular disease, including VTE (RR 1.6)</a:t>
            </a:r>
          </a:p>
          <a:p>
            <a:pPr lvl="1"/>
            <a:r>
              <a:rPr lang="en-CA" dirty="0"/>
              <a:t>Stroke (RR 1.73)</a:t>
            </a:r>
          </a:p>
          <a:p>
            <a:pPr lvl="1"/>
            <a:r>
              <a:rPr lang="en-CA" dirty="0"/>
              <a:t>CVD related mortality (RR 1.78)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3EB78-B102-4246-BB3C-47BD25C4C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19" y="234363"/>
            <a:ext cx="7073900" cy="24892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0AFD66-C7A5-1947-A8B2-1EE769980CE8}"/>
              </a:ext>
            </a:extLst>
          </p:cNvPr>
          <p:cNvSpPr txBox="1"/>
          <p:nvPr/>
        </p:nvSpPr>
        <p:spPr>
          <a:xfrm>
            <a:off x="8661015" y="6274831"/>
            <a:ext cx="274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Wu et al,  Cardiology 2020</a:t>
            </a:r>
          </a:p>
        </p:txBody>
      </p:sp>
    </p:spTree>
    <p:extLst>
      <p:ext uri="{BB962C8B-B14F-4D97-AF65-F5344CB8AC3E}">
        <p14:creationId xmlns:p14="http://schemas.microsoft.com/office/powerpoint/2010/main" val="301461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2A33-600E-874B-ACD1-8C1EE23F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6859"/>
            <a:ext cx="9601200" cy="1485900"/>
          </a:xfrm>
        </p:spPr>
        <p:txBody>
          <a:bodyPr/>
          <a:lstStyle/>
          <a:p>
            <a:r>
              <a:rPr lang="en-CA" dirty="0"/>
              <a:t>Long-term Cardiovascular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BEC2-766C-C448-A0FE-E613A65C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4706"/>
            <a:ext cx="10254343" cy="4787153"/>
          </a:xfrm>
        </p:spPr>
        <p:txBody>
          <a:bodyPr>
            <a:normAutofit/>
          </a:bodyPr>
          <a:lstStyle/>
          <a:p>
            <a:r>
              <a:rPr lang="en-CA" dirty="0"/>
              <a:t>This effect does vary by specific pregnancy and individual characteristics</a:t>
            </a:r>
          </a:p>
          <a:p>
            <a:r>
              <a:rPr lang="en-CA" dirty="0"/>
              <a:t>Different phenotypes of HDOP </a:t>
            </a:r>
          </a:p>
          <a:p>
            <a:pPr lvl="1"/>
            <a:r>
              <a:rPr lang="en-CA" dirty="0"/>
              <a:t>early onset  pre-term pre-eclampsia (&lt;34 weeks GA)</a:t>
            </a:r>
          </a:p>
          <a:p>
            <a:pPr lvl="1"/>
            <a:r>
              <a:rPr lang="en-CA" dirty="0"/>
              <a:t>Pre-term pre-eclampsia (34-37 weeks GA)</a:t>
            </a:r>
          </a:p>
          <a:p>
            <a:pPr lvl="1"/>
            <a:r>
              <a:rPr lang="en-CA" dirty="0"/>
              <a:t>Term pre-eclampsia (between 37-41 weeks gestational age)</a:t>
            </a:r>
          </a:p>
          <a:p>
            <a:pPr lvl="1"/>
            <a:r>
              <a:rPr lang="en-CA" dirty="0"/>
              <a:t>Postpartum pre-eclampsia</a:t>
            </a:r>
          </a:p>
          <a:p>
            <a:pPr lvl="1"/>
            <a:r>
              <a:rPr lang="en-CA" dirty="0"/>
              <a:t>E.g. the earlier the onset of pre-eclampsia the higher burden of CVD related morbidity and mortality in later years</a:t>
            </a:r>
          </a:p>
          <a:p>
            <a:r>
              <a:rPr lang="en-CA" dirty="0"/>
              <a:t>Having 1 or more subsequent normotensive pregnancies reduces future CVD risk</a:t>
            </a:r>
          </a:p>
          <a:p>
            <a:r>
              <a:rPr lang="en-CA" dirty="0"/>
              <a:t>American Heart Association and American Stroke Association now recognize HDOP as female specific risk factors for CVD, including stroke. </a:t>
            </a:r>
          </a:p>
        </p:txBody>
      </p:sp>
    </p:spTree>
    <p:extLst>
      <p:ext uri="{BB962C8B-B14F-4D97-AF65-F5344CB8AC3E}">
        <p14:creationId xmlns:p14="http://schemas.microsoft.com/office/powerpoint/2010/main" val="3088481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2A33-600E-874B-ACD1-8C1EE23F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4459"/>
            <a:ext cx="9601200" cy="1485900"/>
          </a:xfrm>
        </p:spPr>
        <p:txBody>
          <a:bodyPr/>
          <a:lstStyle/>
          <a:p>
            <a:r>
              <a:rPr lang="en-CA" dirty="0"/>
              <a:t>Other associated long-term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BEC2-766C-C448-A0FE-E613A65C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46774"/>
            <a:ext cx="10254343" cy="5442857"/>
          </a:xfrm>
        </p:spPr>
        <p:txBody>
          <a:bodyPr>
            <a:normAutofit lnSpcReduction="10000"/>
          </a:bodyPr>
          <a:lstStyle/>
          <a:p>
            <a:r>
              <a:rPr lang="en-CA" sz="2600" dirty="0"/>
              <a:t>Chronic kidney disease (CKD)</a:t>
            </a:r>
          </a:p>
          <a:p>
            <a:pPr lvl="1"/>
            <a:r>
              <a:rPr lang="en-CA" sz="2600" i="0" dirty="0"/>
              <a:t>women with gestational hypertension</a:t>
            </a:r>
          </a:p>
          <a:p>
            <a:pPr lvl="3"/>
            <a:r>
              <a:rPr lang="en-CA" sz="2200" i="0" dirty="0"/>
              <a:t>1.5 fold increase risk for CKD</a:t>
            </a:r>
          </a:p>
          <a:p>
            <a:pPr lvl="3"/>
            <a:r>
              <a:rPr lang="en-CA" sz="2200" i="0" dirty="0"/>
              <a:t>2 fold increase risk for ESRD</a:t>
            </a:r>
          </a:p>
          <a:p>
            <a:pPr lvl="1"/>
            <a:r>
              <a:rPr lang="en-CA" sz="2600" i="0" dirty="0"/>
              <a:t>Women with pre-eclampsia</a:t>
            </a:r>
          </a:p>
          <a:p>
            <a:pPr lvl="3"/>
            <a:r>
              <a:rPr lang="en-CA" sz="2200" i="0" dirty="0"/>
              <a:t>2 fold increase risk for CKD</a:t>
            </a:r>
          </a:p>
          <a:p>
            <a:pPr lvl="3"/>
            <a:r>
              <a:rPr lang="en-CA" sz="2200" i="0" dirty="0"/>
              <a:t>5 fold increased risk for ESRD</a:t>
            </a:r>
            <a:endParaRPr lang="en-CA" sz="2600" dirty="0"/>
          </a:p>
          <a:p>
            <a:r>
              <a:rPr lang="en-CA" sz="2600" dirty="0"/>
              <a:t>Cognitive health</a:t>
            </a:r>
          </a:p>
          <a:p>
            <a:pPr lvl="1"/>
            <a:r>
              <a:rPr lang="en-CA" sz="2600" dirty="0"/>
              <a:t>Women with previous pre-eclampsia, particularly eclampsia, experience:</a:t>
            </a:r>
          </a:p>
          <a:p>
            <a:pPr lvl="2"/>
            <a:r>
              <a:rPr lang="en-CA" sz="2400" dirty="0"/>
              <a:t>poorer cognitive function for months to years after pregnancy</a:t>
            </a:r>
          </a:p>
          <a:p>
            <a:pPr lvl="2"/>
            <a:r>
              <a:rPr lang="en-CA" sz="2400" dirty="0"/>
              <a:t>3-4 fold increased risk for dementia later in life, particularly vascular dementia</a:t>
            </a:r>
          </a:p>
          <a:p>
            <a:endParaRPr lang="en-CA" sz="2800" i="0" dirty="0"/>
          </a:p>
          <a:p>
            <a:pPr lvl="1"/>
            <a:endParaRPr lang="en-C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4A207-3A99-CC42-B92E-9647930811BE}"/>
              </a:ext>
            </a:extLst>
          </p:cNvPr>
          <p:cNvSpPr txBox="1"/>
          <p:nvPr/>
        </p:nvSpPr>
        <p:spPr>
          <a:xfrm>
            <a:off x="8145668" y="6304965"/>
            <a:ext cx="378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Poon et al. </a:t>
            </a:r>
            <a:r>
              <a:rPr lang="en-CA" dirty="0" err="1"/>
              <a:t>Int</a:t>
            </a:r>
            <a:r>
              <a:rPr lang="en-CA" dirty="0"/>
              <a:t> J </a:t>
            </a:r>
            <a:r>
              <a:rPr lang="en-CA" dirty="0" err="1"/>
              <a:t>Gynecol</a:t>
            </a:r>
            <a:r>
              <a:rPr lang="en-CA" dirty="0"/>
              <a:t> </a:t>
            </a:r>
            <a:r>
              <a:rPr lang="en-CA" dirty="0" err="1"/>
              <a:t>Obstet</a:t>
            </a:r>
            <a:r>
              <a:rPr lang="en-CA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92133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BA2BD0-31C4-4843-AF75-3A3BDC221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418" y="1292928"/>
            <a:ext cx="8199437" cy="35906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B4386-C404-4942-B66E-0F26B4DD1ECE}"/>
              </a:ext>
            </a:extLst>
          </p:cNvPr>
          <p:cNvSpPr txBox="1"/>
          <p:nvPr/>
        </p:nvSpPr>
        <p:spPr>
          <a:xfrm>
            <a:off x="7000876" y="6327687"/>
            <a:ext cx="461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Graves, et al. Canadian Family Physician, Dec 2019</a:t>
            </a:r>
          </a:p>
        </p:txBody>
      </p:sp>
    </p:spTree>
    <p:extLst>
      <p:ext uri="{BB962C8B-B14F-4D97-AF65-F5344CB8AC3E}">
        <p14:creationId xmlns:p14="http://schemas.microsoft.com/office/powerpoint/2010/main" val="60527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AAA9-5DE4-BE46-A714-42CAEBFB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We can we do about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D2F54-1ACB-AA4D-8792-41CD94AB2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600" dirty="0"/>
              <a:t>Interventions for minimizing medium to long-term effects on women’s health</a:t>
            </a:r>
          </a:p>
        </p:txBody>
      </p:sp>
    </p:spTree>
    <p:extLst>
      <p:ext uri="{BB962C8B-B14F-4D97-AF65-F5344CB8AC3E}">
        <p14:creationId xmlns:p14="http://schemas.microsoft.com/office/powerpoint/2010/main" val="57462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22D5D06-D706-974D-BB5F-F246E016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42" y="1410543"/>
            <a:ext cx="7231974" cy="3300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34CBC0-2122-4F45-8521-08903A145ACC}"/>
              </a:ext>
            </a:extLst>
          </p:cNvPr>
          <p:cNvSpPr/>
          <p:nvPr/>
        </p:nvSpPr>
        <p:spPr>
          <a:xfrm>
            <a:off x="6518821" y="6174146"/>
            <a:ext cx="516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Graves, et al. Canadian Family Physician, Dec 2019</a:t>
            </a:r>
          </a:p>
        </p:txBody>
      </p:sp>
    </p:spTree>
    <p:extLst>
      <p:ext uri="{BB962C8B-B14F-4D97-AF65-F5344CB8AC3E}">
        <p14:creationId xmlns:p14="http://schemas.microsoft.com/office/powerpoint/2010/main" val="290910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0328-740B-3F40-B0FB-533A707D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can do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B2DE5-64C8-5C44-8D14-7FDA3CEBC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Currently available CVD risk calculators underestimate individual risk in the context of HDOP</a:t>
            </a:r>
          </a:p>
          <a:p>
            <a:pPr lvl="1"/>
            <a:r>
              <a:rPr lang="en-CA" sz="2400" dirty="0"/>
              <a:t>These women are young and have a low baseline risk in the next 10 years.</a:t>
            </a:r>
          </a:p>
          <a:p>
            <a:r>
              <a:rPr lang="en-CA" sz="2400" dirty="0"/>
              <a:t>Basing clinical decisions on their “low risk” status at the time of their pregnancy (or postpartum) risks us missing this important opportunity for CV risk reduction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491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3D0E-75CA-9A4A-9ADF-39888A38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76114" cy="1485900"/>
          </a:xfrm>
        </p:spPr>
        <p:txBody>
          <a:bodyPr/>
          <a:lstStyle/>
          <a:p>
            <a:r>
              <a:rPr lang="en-CA" dirty="0"/>
              <a:t>Intervening early to reduce lifetime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21EBE-38A8-7B41-AA60-E4F0C7A7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00225"/>
            <a:ext cx="9815513" cy="4067175"/>
          </a:xfrm>
        </p:spPr>
        <p:txBody>
          <a:bodyPr>
            <a:normAutofit/>
          </a:bodyPr>
          <a:lstStyle/>
          <a:p>
            <a:r>
              <a:rPr lang="en-CA" dirty="0"/>
              <a:t>CV risk screening for women with HDOP should occur within the 1st year postpartum</a:t>
            </a:r>
          </a:p>
          <a:p>
            <a:r>
              <a:rPr lang="en-CA" dirty="0"/>
              <a:t>AHA </a:t>
            </a:r>
            <a:r>
              <a:rPr lang="en-CA" dirty="0">
                <a:solidFill>
                  <a:schemeClr val="tx1"/>
                </a:solidFill>
              </a:rPr>
              <a:t>recommends that CV screening occur at 6 weeks, 12 weeks, 6 months and 12 months postpartum:</a:t>
            </a:r>
          </a:p>
          <a:p>
            <a:pPr lvl="1"/>
            <a:r>
              <a:rPr lang="en-CA" i="0" dirty="0">
                <a:solidFill>
                  <a:schemeClr val="tx1"/>
                </a:solidFill>
              </a:rPr>
              <a:t>BP measurement, BMI, lifestyle counselling</a:t>
            </a:r>
          </a:p>
          <a:p>
            <a:r>
              <a:rPr lang="en-CA" dirty="0">
                <a:solidFill>
                  <a:schemeClr val="tx1"/>
                </a:solidFill>
              </a:rPr>
              <a:t>Benefits of early intervention:</a:t>
            </a:r>
          </a:p>
          <a:p>
            <a:pPr lvl="1"/>
            <a:r>
              <a:rPr lang="en-CA" i="0" dirty="0">
                <a:solidFill>
                  <a:schemeClr val="tx1"/>
                </a:solidFill>
              </a:rPr>
              <a:t>can potentially inhibit progression</a:t>
            </a:r>
          </a:p>
          <a:p>
            <a:pPr lvl="1"/>
            <a:r>
              <a:rPr lang="en-CA" i="0" dirty="0">
                <a:solidFill>
                  <a:schemeClr val="tx1"/>
                </a:solidFill>
              </a:rPr>
              <a:t>allows for early recognition and counselling re. CV risk factors </a:t>
            </a:r>
          </a:p>
          <a:p>
            <a:pPr lvl="1"/>
            <a:r>
              <a:rPr lang="en-CA" i="0" dirty="0">
                <a:solidFill>
                  <a:schemeClr val="tx1"/>
                </a:solidFill>
              </a:rPr>
              <a:t>Captive, motivated audience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467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4AD4-C63B-B749-A5B0-B0D7C609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Presenter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E443-B4A2-5F4C-AB26-87BF8B636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Faculty: </a:t>
            </a:r>
            <a:r>
              <a:rPr lang="en-CA" sz="2400" dirty="0"/>
              <a:t>Dr. Mary Malebranche</a:t>
            </a:r>
          </a:p>
          <a:p>
            <a:r>
              <a:rPr lang="en-CA" sz="2400" b="1" dirty="0"/>
              <a:t>Relationship with financial sponsors: </a:t>
            </a:r>
            <a:r>
              <a:rPr lang="en-CA" sz="2400" dirty="0"/>
              <a:t>None to declare</a:t>
            </a:r>
          </a:p>
          <a:p>
            <a:r>
              <a:rPr lang="en-CA" sz="2400" b="1" dirty="0"/>
              <a:t>Potential conflicts of interest: </a:t>
            </a:r>
            <a:r>
              <a:rPr lang="en-CA" sz="2400" dirty="0"/>
              <a:t>None to declare</a:t>
            </a:r>
          </a:p>
        </p:txBody>
      </p:sp>
    </p:spTree>
    <p:extLst>
      <p:ext uri="{BB962C8B-B14F-4D97-AF65-F5344CB8AC3E}">
        <p14:creationId xmlns:p14="http://schemas.microsoft.com/office/powerpoint/2010/main" val="3513003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0877759-BA30-7445-9396-8CE91C1F2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743" y="671804"/>
            <a:ext cx="8376719" cy="527366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951771-3916-9949-9281-D10A61CC4D30}"/>
              </a:ext>
            </a:extLst>
          </p:cNvPr>
          <p:cNvSpPr/>
          <p:nvPr/>
        </p:nvSpPr>
        <p:spPr>
          <a:xfrm>
            <a:off x="6600825" y="1728788"/>
            <a:ext cx="1957388" cy="4157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44CDF4-7125-EB42-9BA2-A27D849D3C84}"/>
              </a:ext>
            </a:extLst>
          </p:cNvPr>
          <p:cNvCxnSpPr/>
          <p:nvPr/>
        </p:nvCxnSpPr>
        <p:spPr>
          <a:xfrm>
            <a:off x="6472237" y="2014538"/>
            <a:ext cx="2300288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860B95-4449-0D40-B88C-8DE94E96D69A}"/>
              </a:ext>
            </a:extLst>
          </p:cNvPr>
          <p:cNvCxnSpPr/>
          <p:nvPr/>
        </p:nvCxnSpPr>
        <p:spPr>
          <a:xfrm>
            <a:off x="6367462" y="5524500"/>
            <a:ext cx="2300288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BBC306-6D35-D446-9842-5A98EE1F7F4F}"/>
              </a:ext>
            </a:extLst>
          </p:cNvPr>
          <p:cNvSpPr txBox="1"/>
          <p:nvPr/>
        </p:nvSpPr>
        <p:spPr>
          <a:xfrm>
            <a:off x="7000876" y="6327687"/>
            <a:ext cx="461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Graves, et al. Canadian Family Physician, Dec 2019</a:t>
            </a:r>
          </a:p>
        </p:txBody>
      </p:sp>
    </p:spTree>
    <p:extLst>
      <p:ext uri="{BB962C8B-B14F-4D97-AF65-F5344CB8AC3E}">
        <p14:creationId xmlns:p14="http://schemas.microsoft.com/office/powerpoint/2010/main" val="259146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D653-FEAD-9F4E-825D-EC7D8D78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986" y="237931"/>
            <a:ext cx="10646229" cy="1485900"/>
          </a:xfrm>
        </p:spPr>
        <p:txBody>
          <a:bodyPr>
            <a:normAutofit fontScale="90000"/>
          </a:bodyPr>
          <a:lstStyle/>
          <a:p>
            <a:r>
              <a:rPr lang="en-CA" dirty="0"/>
              <a:t>CVD risk factor follow-up – 1st year postpartum</a:t>
            </a:r>
            <a:br>
              <a:rPr lang="en-CA" dirty="0"/>
            </a:b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6B8CF-0530-FF4A-91B9-43D25793A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312" y="1170992"/>
            <a:ext cx="8819576" cy="51069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88CA6-F5D9-7447-A212-D502D444E77C}"/>
              </a:ext>
            </a:extLst>
          </p:cNvPr>
          <p:cNvSpPr txBox="1"/>
          <p:nvPr/>
        </p:nvSpPr>
        <p:spPr>
          <a:xfrm>
            <a:off x="8145668" y="6304965"/>
            <a:ext cx="378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Poon et al. </a:t>
            </a:r>
            <a:r>
              <a:rPr lang="en-CA" dirty="0" err="1"/>
              <a:t>Int</a:t>
            </a:r>
            <a:r>
              <a:rPr lang="en-CA" dirty="0"/>
              <a:t> J </a:t>
            </a:r>
            <a:r>
              <a:rPr lang="en-CA" dirty="0" err="1"/>
              <a:t>Gynecol</a:t>
            </a:r>
            <a:r>
              <a:rPr lang="en-CA" dirty="0"/>
              <a:t> </a:t>
            </a:r>
            <a:r>
              <a:rPr lang="en-CA" dirty="0" err="1"/>
              <a:t>Obstet</a:t>
            </a:r>
            <a:r>
              <a:rPr lang="en-CA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274292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3D0E-75CA-9A4A-9ADF-39888A38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700087"/>
            <a:ext cx="10701337" cy="1485900"/>
          </a:xfrm>
        </p:spPr>
        <p:txBody>
          <a:bodyPr/>
          <a:lstStyle/>
          <a:p>
            <a:r>
              <a:rPr lang="en-CA" dirty="0"/>
              <a:t>Intervening early to reduce lifetime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21EBE-38A8-7B41-AA60-E4F0C7A7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796" y="1604575"/>
            <a:ext cx="10415587" cy="4870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Postpartum clinics focused on CV risk reduction: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400" b="1" dirty="0"/>
              <a:t>The Maternal Clinic, Kingston General Hospital (Queen’s University) </a:t>
            </a:r>
            <a:endParaRPr lang="en-CA" sz="2400" b="1" i="0" dirty="0"/>
          </a:p>
          <a:p>
            <a:pPr lvl="2">
              <a:buFont typeface="Wingdings" pitchFamily="2" charset="2"/>
              <a:buChar char="§"/>
            </a:pPr>
            <a:r>
              <a:rPr lang="en-CA" sz="2000" i="0" dirty="0"/>
              <a:t>first of its kind in North America. </a:t>
            </a:r>
          </a:p>
          <a:p>
            <a:pPr lvl="2">
              <a:buFont typeface="Wingdings" pitchFamily="2" charset="2"/>
              <a:buChar char="§"/>
            </a:pPr>
            <a:r>
              <a:rPr lang="en-CA" sz="2000" i="0" dirty="0"/>
              <a:t>designed by  Dr. Graeme Smith, director of the clinician investigation program in the maternal-fetal medicine division </a:t>
            </a:r>
          </a:p>
          <a:p>
            <a:pPr lvl="2">
              <a:buFont typeface="Wingdings" pitchFamily="2" charset="2"/>
              <a:buChar char="§"/>
            </a:pPr>
            <a:r>
              <a:rPr lang="en-CA" sz="2000" i="0" dirty="0"/>
              <a:t>The Maternal Health Clinic is available at 6 months postpartum to women. </a:t>
            </a:r>
          </a:p>
          <a:p>
            <a:pPr lvl="2">
              <a:buFont typeface="Wingdings" pitchFamily="2" charset="2"/>
              <a:buChar char="§"/>
            </a:pPr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188CFB-03E6-A44A-8550-CB3A41EE2196}"/>
              </a:ext>
            </a:extLst>
          </p:cNvPr>
          <p:cNvGrpSpPr/>
          <p:nvPr/>
        </p:nvGrpSpPr>
        <p:grpSpPr>
          <a:xfrm>
            <a:off x="3392239" y="4777219"/>
            <a:ext cx="6488748" cy="1296663"/>
            <a:chOff x="3597513" y="5113121"/>
            <a:chExt cx="6488748" cy="12966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E4893D-A3F2-9E44-B685-E76012B5F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7513" y="5113121"/>
              <a:ext cx="1296663" cy="12966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86C1AE-9577-454D-9B1E-115070B6459C}"/>
                </a:ext>
              </a:extLst>
            </p:cNvPr>
            <p:cNvSpPr txBox="1"/>
            <p:nvPr/>
          </p:nvSpPr>
          <p:spPr>
            <a:xfrm>
              <a:off x="5057192" y="5332566"/>
              <a:ext cx="50290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hlinkClick r:id="rId3" tooltip="Home"/>
                </a:rPr>
                <a:t>The MotHERS Program™</a:t>
              </a:r>
              <a:endParaRPr lang="en-CA" sz="2800" dirty="0"/>
            </a:p>
            <a:p>
              <a:r>
                <a:rPr lang="en-CA" dirty="0"/>
                <a:t>Mothers' Health Education, Research &amp; Screening</a:t>
              </a:r>
            </a:p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678430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3D0E-75CA-9A4A-9ADF-39888A38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324293"/>
            <a:ext cx="10701337" cy="1485900"/>
          </a:xfrm>
        </p:spPr>
        <p:txBody>
          <a:bodyPr/>
          <a:lstStyle/>
          <a:p>
            <a:r>
              <a:rPr lang="en-CA" dirty="0"/>
              <a:t>Intervening early to reduce lifetime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21EBE-38A8-7B41-AA60-E4F0C7A7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642" y="1275903"/>
            <a:ext cx="10555546" cy="4870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Postpartum clinics focused on CV risk reduction: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The Maternal Clinic, Kingston General Hospital (Queen’s University) 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/>
              <a:t>The goals of the clinic are to:</a:t>
            </a:r>
          </a:p>
          <a:p>
            <a:pPr lvl="2">
              <a:buFont typeface="Wingdings" pitchFamily="2" charset="2"/>
              <a:buChar char="§"/>
            </a:pPr>
            <a:r>
              <a:rPr lang="en-CA" i="0" dirty="0"/>
              <a:t>promote mothers' health</a:t>
            </a:r>
          </a:p>
          <a:p>
            <a:pPr lvl="2">
              <a:buFont typeface="Wingdings" pitchFamily="2" charset="2"/>
              <a:buChar char="§"/>
            </a:pPr>
            <a:r>
              <a:rPr lang="en-CA" i="0" dirty="0"/>
              <a:t>screen for heart disease risk factors and,</a:t>
            </a:r>
          </a:p>
          <a:p>
            <a:pPr lvl="2">
              <a:buFont typeface="Wingdings" pitchFamily="2" charset="2"/>
              <a:buChar char="§"/>
            </a:pPr>
            <a:r>
              <a:rPr lang="en-CA" i="0" dirty="0"/>
              <a:t>educate women on the links between pregnancy complications and heart disease. 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/>
              <a:t>Focus on education and empowerment 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/>
              <a:t>FIGO Best Practice paper (</a:t>
            </a:r>
            <a:r>
              <a:rPr lang="en-CA" dirty="0" err="1"/>
              <a:t>Int</a:t>
            </a:r>
            <a:r>
              <a:rPr lang="en-CA" dirty="0"/>
              <a:t> J </a:t>
            </a:r>
            <a:r>
              <a:rPr lang="en-CA" dirty="0" err="1"/>
              <a:t>Gynecol</a:t>
            </a:r>
            <a:r>
              <a:rPr lang="en-CA" dirty="0"/>
              <a:t> </a:t>
            </a:r>
            <a:r>
              <a:rPr lang="en-CA" dirty="0" err="1"/>
              <a:t>Obstet</a:t>
            </a:r>
            <a:r>
              <a:rPr lang="en-CA" dirty="0"/>
              <a:t> 2023), used this clinic as a Case Study outlining best practice</a:t>
            </a:r>
          </a:p>
          <a:p>
            <a:pPr lvl="2">
              <a:buFont typeface="Wingdings" pitchFamily="2" charset="2"/>
              <a:buChar char="§"/>
            </a:pP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B0F4B4-08AB-044B-A4C1-70320A494BDD}"/>
              </a:ext>
            </a:extLst>
          </p:cNvPr>
          <p:cNvGrpSpPr/>
          <p:nvPr/>
        </p:nvGrpSpPr>
        <p:grpSpPr>
          <a:xfrm>
            <a:off x="3522869" y="5281072"/>
            <a:ext cx="6488748" cy="1296663"/>
            <a:chOff x="3597513" y="5113121"/>
            <a:chExt cx="6488748" cy="12966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50F3B-19C9-7946-BD39-75CE7D5ED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7513" y="5113121"/>
              <a:ext cx="1296663" cy="129666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D917C4-7E92-C04E-B29A-713C87FD83E9}"/>
                </a:ext>
              </a:extLst>
            </p:cNvPr>
            <p:cNvSpPr txBox="1"/>
            <p:nvPr/>
          </p:nvSpPr>
          <p:spPr>
            <a:xfrm>
              <a:off x="5057192" y="5332566"/>
              <a:ext cx="50290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hlinkClick r:id="rId3" tooltip="Home"/>
                </a:rPr>
                <a:t>The MotHERS Program™</a:t>
              </a:r>
              <a:endParaRPr lang="en-CA" sz="2800" dirty="0"/>
            </a:p>
            <a:p>
              <a:r>
                <a:rPr lang="en-CA" dirty="0"/>
                <a:t>Mothers' Health Education, Research &amp; Screening</a:t>
              </a:r>
            </a:p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249605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B63690-888A-D540-87F4-FA63300C2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3288" y="250319"/>
            <a:ext cx="6072187" cy="583139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1980F6-C864-E140-9586-333C10ADB27B}"/>
              </a:ext>
            </a:extLst>
          </p:cNvPr>
          <p:cNvSpPr txBox="1"/>
          <p:nvPr/>
        </p:nvSpPr>
        <p:spPr>
          <a:xfrm>
            <a:off x="7000876" y="6327687"/>
            <a:ext cx="461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Graves, et al. Canadian Family Physician, Dec 2019</a:t>
            </a:r>
          </a:p>
        </p:txBody>
      </p:sp>
    </p:spTree>
    <p:extLst>
      <p:ext uri="{BB962C8B-B14F-4D97-AF65-F5344CB8AC3E}">
        <p14:creationId xmlns:p14="http://schemas.microsoft.com/office/powerpoint/2010/main" val="3727657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31FE-217E-D641-AC81-6224D51F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Maternal Clinic – Mother’s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69B05-2A73-A349-BDA8-407B4935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7461"/>
            <a:ext cx="9601200" cy="401993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Postpartum HDOP Clinic, Halifax Infirmary, Dalhousie University 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/>
              <a:t>Started in 2020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/>
              <a:t>Postpartum BP management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/>
              <a:t>CV risk counselling at 6 months postpartum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Dr. Kara </a:t>
            </a:r>
            <a:r>
              <a:rPr lang="en-CA" b="1" dirty="0" err="1"/>
              <a:t>Nerenberg</a:t>
            </a:r>
            <a:r>
              <a:rPr lang="en-CA" b="1" dirty="0"/>
              <a:t>, University of Calgary,</a:t>
            </a:r>
          </a:p>
          <a:p>
            <a:pPr marL="0" indent="0">
              <a:buNone/>
            </a:pPr>
            <a:r>
              <a:rPr lang="en-CA" dirty="0"/>
              <a:t>Heart &amp; Stroke Mid-Career Women’s Heart and Brain Health Chair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/>
              <a:t>Has established a</a:t>
            </a:r>
            <a:r>
              <a:rPr lang="en-CA" i="0" dirty="0"/>
              <a:t> </a:t>
            </a:r>
            <a:r>
              <a:rPr lang="en-CA" b="1" i="0" dirty="0">
                <a:hlinkClick r:id="rId2"/>
              </a:rPr>
              <a:t>Canadian Post-Pregnancy Clinical Network</a:t>
            </a:r>
            <a:r>
              <a:rPr lang="en-CA" i="0" dirty="0"/>
              <a:t>, which connects 20 clinics across the country doing this 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639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5005B4-59A5-1144-8887-E476CF8CE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052735"/>
            <a:ext cx="9917889" cy="36575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9BEA0-3763-5E41-B13B-9B01864F4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29" b="25930"/>
          <a:stretch/>
        </p:blipFill>
        <p:spPr>
          <a:xfrm>
            <a:off x="1371600" y="709127"/>
            <a:ext cx="2952748" cy="13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82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FEFEF4-F56D-8547-8618-8905C70D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5950"/>
            <a:ext cx="9601200" cy="3981450"/>
          </a:xfrm>
        </p:spPr>
        <p:txBody>
          <a:bodyPr>
            <a:normAutofit/>
          </a:bodyPr>
          <a:lstStyle/>
          <a:p>
            <a:r>
              <a:rPr lang="en-CA" sz="2400" dirty="0"/>
              <a:t>Currently lacking evidence for the pharmacologic interventions postpartum to reduce longer term CV risk but studies underway:</a:t>
            </a:r>
          </a:p>
          <a:p>
            <a:pPr lvl="1"/>
            <a:r>
              <a:rPr lang="en-CA" sz="2400" dirty="0"/>
              <a:t>ASA </a:t>
            </a:r>
          </a:p>
          <a:p>
            <a:pPr lvl="1"/>
            <a:r>
              <a:rPr lang="en-CA" sz="2400" dirty="0"/>
              <a:t>Statin therapy</a:t>
            </a:r>
          </a:p>
          <a:p>
            <a:pPr lvl="1"/>
            <a:r>
              <a:rPr lang="en-CA" sz="2400" dirty="0"/>
              <a:t>Metformin</a:t>
            </a:r>
          </a:p>
          <a:p>
            <a:r>
              <a:rPr lang="en-CA" sz="2400" dirty="0"/>
              <a:t>When a woman has had an HDOP, should care be initiated with a vision towards primary prevention or secondary prevention?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D5EC31-F05E-6640-821D-AA1ABE41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700087"/>
            <a:ext cx="10701337" cy="1485900"/>
          </a:xfrm>
        </p:spPr>
        <p:txBody>
          <a:bodyPr/>
          <a:lstStyle/>
          <a:p>
            <a:r>
              <a:rPr lang="en-CA" dirty="0"/>
              <a:t>Intervening to minimize risk – longer term</a:t>
            </a:r>
          </a:p>
        </p:txBody>
      </p:sp>
    </p:spTree>
    <p:extLst>
      <p:ext uri="{BB962C8B-B14F-4D97-AF65-F5344CB8AC3E}">
        <p14:creationId xmlns:p14="http://schemas.microsoft.com/office/powerpoint/2010/main" val="1385862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BA4CF2-1802-BF47-8650-11A59FE8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28" y="685800"/>
            <a:ext cx="5353050" cy="535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DCCBD1-BCCC-6D44-B036-D5351F08A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43" y="685800"/>
            <a:ext cx="2976465" cy="29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7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6BA6-A7E9-9E48-88D4-34F975F6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Visions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9F54-9F41-2148-9FE0-35D94B1D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Enrolling women with history of HDOP in VIP style clinic</a:t>
            </a:r>
          </a:p>
          <a:p>
            <a:r>
              <a:rPr lang="en-CA" sz="2400" dirty="0"/>
              <a:t>Establishing CV risk counselling for women across Interior Health at 6 months postpartum (quite conducive to telehealth visits)</a:t>
            </a:r>
          </a:p>
          <a:p>
            <a:pPr lvl="1"/>
            <a:r>
              <a:rPr lang="en-CA" sz="2400" dirty="0"/>
              <a:t>Very rewarding work</a:t>
            </a:r>
          </a:p>
          <a:p>
            <a:pPr lvl="1"/>
            <a:r>
              <a:rPr lang="en-CA" sz="2400" dirty="0"/>
              <a:t>Proactive, upstream education to improve health literacy in young women with long runway for benefits of lifestyle changes</a:t>
            </a:r>
          </a:p>
        </p:txBody>
      </p:sp>
    </p:spTree>
    <p:extLst>
      <p:ext uri="{BB962C8B-B14F-4D97-AF65-F5344CB8AC3E}">
        <p14:creationId xmlns:p14="http://schemas.microsoft.com/office/powerpoint/2010/main" val="346427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BBFB-A3FA-D44F-8F56-12932FA6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3D48A-97A1-574B-BBE3-99CE599C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1922"/>
            <a:ext cx="9601200" cy="4145478"/>
          </a:xfrm>
        </p:spPr>
        <p:txBody>
          <a:bodyPr>
            <a:normAutofit/>
          </a:bodyPr>
          <a:lstStyle/>
          <a:p>
            <a:r>
              <a:rPr lang="en-CA" sz="2400" dirty="0"/>
              <a:t>What are hypertensive disorders of pregnancy (HDOP)? An overview</a:t>
            </a:r>
          </a:p>
          <a:p>
            <a:pPr lvl="1"/>
            <a:r>
              <a:rPr lang="en-CA" sz="2200" i="0" dirty="0"/>
              <a:t>Classification of HDOP</a:t>
            </a:r>
          </a:p>
          <a:p>
            <a:pPr lvl="1"/>
            <a:r>
              <a:rPr lang="en-CA" sz="2200" i="0" dirty="0"/>
              <a:t>Brief overview of placental physiology and pathophysiology</a:t>
            </a:r>
          </a:p>
          <a:p>
            <a:pPr lvl="1"/>
            <a:r>
              <a:rPr lang="en-CA" sz="2200" i="0" dirty="0"/>
              <a:t>Clinical risk factors for HDOP</a:t>
            </a:r>
          </a:p>
          <a:p>
            <a:r>
              <a:rPr lang="en-CA" sz="2400" dirty="0"/>
              <a:t>Why should we care? </a:t>
            </a:r>
          </a:p>
          <a:p>
            <a:pPr lvl="1"/>
            <a:r>
              <a:rPr lang="en-CA" sz="2400" i="0" dirty="0"/>
              <a:t>HDOP and their relevance across the lifespan</a:t>
            </a:r>
          </a:p>
          <a:p>
            <a:pPr lvl="2"/>
            <a:r>
              <a:rPr lang="en-CA" sz="2200" dirty="0"/>
              <a:t>Notably long-term CV and renal health outcomes</a:t>
            </a:r>
          </a:p>
          <a:p>
            <a:r>
              <a:rPr lang="en-CA" sz="2400" dirty="0"/>
              <a:t>What can we do about it?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6434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ADEE-89F5-DE4D-85F9-D1B2AE58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51" y="1175656"/>
            <a:ext cx="10070274" cy="2375065"/>
          </a:xfrm>
        </p:spPr>
        <p:txBody>
          <a:bodyPr/>
          <a:lstStyle/>
          <a:p>
            <a:r>
              <a:rPr lang="en-CA" sz="4400" cap="none" dirty="0"/>
              <a:t>Hypertensive Disorders of </a:t>
            </a:r>
            <a:br>
              <a:rPr lang="en-CA" sz="4400" cap="none" dirty="0"/>
            </a:br>
            <a:r>
              <a:rPr lang="en-CA" sz="4400" cap="none" dirty="0"/>
              <a:t>Pregnancy (HDOP) and Long-term </a:t>
            </a:r>
            <a:br>
              <a:rPr lang="en-CA" sz="4400" cap="none" dirty="0"/>
            </a:br>
            <a:r>
              <a:rPr lang="en-CA" sz="4400" cap="none" dirty="0"/>
              <a:t>Effects on Women’s Health: </a:t>
            </a:r>
            <a:br>
              <a:rPr lang="en-CA" sz="4400" cap="none" dirty="0"/>
            </a:br>
            <a:r>
              <a:rPr lang="en-CA" sz="3200" cap="none" dirty="0"/>
              <a:t>Why We Should Care And What We Can Do About It</a:t>
            </a:r>
            <a:endParaRPr lang="en-C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FB1BE-061B-9740-AB29-5E89982AD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800104"/>
            <a:ext cx="6831673" cy="1710047"/>
          </a:xfrm>
        </p:spPr>
        <p:txBody>
          <a:bodyPr>
            <a:normAutofit/>
          </a:bodyPr>
          <a:lstStyle/>
          <a:p>
            <a:endParaRPr lang="en-CA" sz="1800" dirty="0"/>
          </a:p>
          <a:p>
            <a:r>
              <a:rPr lang="en-CA" sz="2000" dirty="0" err="1"/>
              <a:t>Mary.Malebranche@interiorhealth.ca</a:t>
            </a:r>
            <a:endParaRPr lang="en-C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FE7685-2F4B-E74D-AB81-67DACE6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8" r="16094"/>
          <a:stretch/>
        </p:blipFill>
        <p:spPr>
          <a:xfrm>
            <a:off x="2019463" y="4027713"/>
            <a:ext cx="1320885" cy="22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6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2101-7BB2-774C-9FB3-8FDBF789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Bit about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F8A20-349E-2B40-A193-25BBFB2A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>
            <a:normAutofit/>
          </a:bodyPr>
          <a:lstStyle/>
          <a:p>
            <a:r>
              <a:rPr lang="en-CA" sz="2400" dirty="0"/>
              <a:t>GIM Subspecialty fellowship: University of Ottawa – 2014-2017</a:t>
            </a:r>
          </a:p>
          <a:p>
            <a:pPr lvl="1"/>
            <a:r>
              <a:rPr lang="en-CA" sz="2400" i="0" dirty="0"/>
              <a:t>R4 year – Ottawa: GIM</a:t>
            </a:r>
          </a:p>
          <a:p>
            <a:pPr lvl="1"/>
            <a:r>
              <a:rPr lang="en-CA" sz="2400" i="0" dirty="0"/>
              <a:t>R5 year – Toronto: </a:t>
            </a:r>
            <a:r>
              <a:rPr lang="en-CA" sz="2000" i="0" dirty="0"/>
              <a:t>Obstetric Internal Medicine, Mount Sinai Hospital</a:t>
            </a:r>
          </a:p>
          <a:p>
            <a:r>
              <a:rPr lang="en-CA" sz="2400" dirty="0"/>
              <a:t>GIM/OBIM staff: </a:t>
            </a:r>
          </a:p>
          <a:p>
            <a:pPr lvl="1"/>
            <a:r>
              <a:rPr lang="en-CA" sz="2400" i="0" dirty="0"/>
              <a:t>University of Calgary – 2017-2019</a:t>
            </a:r>
          </a:p>
          <a:p>
            <a:pPr lvl="1"/>
            <a:r>
              <a:rPr lang="en-CA" sz="2400" i="0" dirty="0"/>
              <a:t>Dalhousie University – 2020-2022</a:t>
            </a:r>
          </a:p>
          <a:p>
            <a:pPr lvl="1"/>
            <a:r>
              <a:rPr lang="en-CA" sz="2400" i="0" dirty="0"/>
              <a:t>UBC/Royal Inland Hospital – 2022 - present</a:t>
            </a:r>
          </a:p>
        </p:txBody>
      </p:sp>
    </p:spTree>
    <p:extLst>
      <p:ext uri="{BB962C8B-B14F-4D97-AF65-F5344CB8AC3E}">
        <p14:creationId xmlns:p14="http://schemas.microsoft.com/office/powerpoint/2010/main" val="254072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F3E9-589F-084A-B97F-D13C4B1A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What are hypertensive disorders of pregnancy?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E4012-F10C-4D49-85C9-B119801CA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Classification of HDOP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462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2EE5-65E3-0444-85A3-63FF1A40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2039"/>
            <a:ext cx="9601200" cy="1485900"/>
          </a:xfrm>
        </p:spPr>
        <p:txBody>
          <a:bodyPr/>
          <a:lstStyle/>
          <a:p>
            <a:r>
              <a:rPr lang="en-CA" dirty="0"/>
              <a:t>Classification of hypertensive disorders of pregnancy (HDOP)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2691E4-F7DB-8144-B487-1C94D9BA1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12243"/>
              </p:ext>
            </p:extLst>
          </p:nvPr>
        </p:nvGraphicFramePr>
        <p:xfrm>
          <a:off x="1151904" y="1767939"/>
          <a:ext cx="10414662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867">
                  <a:extLst>
                    <a:ext uri="{9D8B030D-6E8A-4147-A177-3AD203B41FA5}">
                      <a16:colId xmlns:a16="http://schemas.microsoft.com/office/drawing/2014/main" val="43598104"/>
                    </a:ext>
                  </a:extLst>
                </a:gridCol>
                <a:gridCol w="6210795">
                  <a:extLst>
                    <a:ext uri="{9D8B030D-6E8A-4147-A177-3AD203B41FA5}">
                      <a16:colId xmlns:a16="http://schemas.microsoft.com/office/drawing/2014/main" val="3732920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3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Pre-existing (chronic)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Develops either pre-pregnancy or at &lt;20 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Gestational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Develops for the first time at &gt;20 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1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Preeclampsia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May arise “de novo” or be “superimposed” on pre-existing or gestational hypertension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Defined as hypertension with one or more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dirty="0"/>
                        <a:t>New proteinuria, 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dirty="0"/>
                        <a:t>One or more adverse conditions*, 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dirty="0"/>
                        <a:t>One or more severe complications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Other hypertensive effects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Transient hypertension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White coat hypertension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Masked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These may occur in women whose BP is elevated at any point in pregnancy who are suspected of having pre-existing or gestational hypertension.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329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283CA0-FAA6-9D4B-9DC8-D2F787C90541}"/>
              </a:ext>
            </a:extLst>
          </p:cNvPr>
          <p:cNvSpPr txBox="1"/>
          <p:nvPr/>
        </p:nvSpPr>
        <p:spPr>
          <a:xfrm>
            <a:off x="8775865" y="6355179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JOGC 2014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412E5-BC81-ED48-977A-D4026463FD33}"/>
              </a:ext>
            </a:extLst>
          </p:cNvPr>
          <p:cNvSpPr/>
          <p:nvPr/>
        </p:nvSpPr>
        <p:spPr>
          <a:xfrm>
            <a:off x="5272088" y="3604359"/>
            <a:ext cx="4872037" cy="146770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670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CA69-40EF-AF42-8CA2-B08D7BE1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08989"/>
            <a:ext cx="10040587" cy="1485900"/>
          </a:xfrm>
        </p:spPr>
        <p:txBody>
          <a:bodyPr/>
          <a:lstStyle/>
          <a:p>
            <a:r>
              <a:rPr lang="en-CA" dirty="0"/>
              <a:t>Classification of hypertensive disorders of pregnancy – Preeclampsia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FC39D-8F8A-6849-B0DD-6162A90C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760978"/>
            <a:ext cx="10206843" cy="3581400"/>
          </a:xfrm>
        </p:spPr>
        <p:txBody>
          <a:bodyPr/>
          <a:lstStyle/>
          <a:p>
            <a:pPr fontAlgn="t"/>
            <a:r>
              <a:rPr lang="en-CA" b="1" dirty="0"/>
              <a:t>Defined as hypertension with one or more of:</a:t>
            </a:r>
            <a:endParaRPr lang="en-CA" dirty="0"/>
          </a:p>
          <a:p>
            <a:pPr lvl="1"/>
            <a:r>
              <a:rPr lang="en-CA" b="1" dirty="0"/>
              <a:t>New proteinuria, OR</a:t>
            </a:r>
            <a:endParaRPr lang="en-CA" dirty="0"/>
          </a:p>
          <a:p>
            <a:pPr lvl="1"/>
            <a:r>
              <a:rPr lang="en-CA" b="1" dirty="0"/>
              <a:t>One or more adverse conditions*, OR</a:t>
            </a:r>
            <a:endParaRPr lang="en-CA" dirty="0"/>
          </a:p>
          <a:p>
            <a:pPr lvl="1"/>
            <a:r>
              <a:rPr lang="en-CA" b="1" dirty="0"/>
              <a:t>One or more severe complications*</a:t>
            </a: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D7EC69-5874-4340-9797-6158C5767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31968"/>
              </p:ext>
            </p:extLst>
          </p:nvPr>
        </p:nvGraphicFramePr>
        <p:xfrm>
          <a:off x="1371598" y="3390767"/>
          <a:ext cx="1020684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64">
                  <a:extLst>
                    <a:ext uri="{9D8B030D-6E8A-4147-A177-3AD203B41FA5}">
                      <a16:colId xmlns:a16="http://schemas.microsoft.com/office/drawing/2014/main" val="3818043072"/>
                    </a:ext>
                  </a:extLst>
                </a:gridCol>
                <a:gridCol w="3915198">
                  <a:extLst>
                    <a:ext uri="{9D8B030D-6E8A-4147-A177-3AD203B41FA5}">
                      <a16:colId xmlns:a16="http://schemas.microsoft.com/office/drawing/2014/main" val="2560788473"/>
                    </a:ext>
                  </a:extLst>
                </a:gridCol>
                <a:gridCol w="3402281">
                  <a:extLst>
                    <a:ext uri="{9D8B030D-6E8A-4147-A177-3AD203B41FA5}">
                      <a16:colId xmlns:a16="http://schemas.microsoft.com/office/drawing/2014/main" val="373890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Organ system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Examples of adverse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Examples of severe 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69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Headache/visual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Eclampsia, PRES, TIA/Stroke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0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Cardiorespiratory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Chest pain/dyspnea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Uncontrolled severe hypertension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8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Hematologic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Thrombocytopenia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Severe thrombocytopenia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00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elevated 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AKI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1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Hepatic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RUQ/epigastric pain, Transaminitis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Hepatic dysfunction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1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Feto</a:t>
                      </a:r>
                      <a:r>
                        <a:rPr lang="en-CA" dirty="0"/>
                        <a:t>-placental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Abnormal FHR, IUGR, oligohydramnios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Placental abruption, stillbirth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182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C5CB16-8A24-B948-B401-7484AC9F1D94}"/>
              </a:ext>
            </a:extLst>
          </p:cNvPr>
          <p:cNvSpPr/>
          <p:nvPr/>
        </p:nvSpPr>
        <p:spPr>
          <a:xfrm>
            <a:off x="1371597" y="1760978"/>
            <a:ext cx="5595260" cy="16297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38E00-D3A5-5541-84C2-72CA631EA624}"/>
              </a:ext>
            </a:extLst>
          </p:cNvPr>
          <p:cNvSpPr txBox="1"/>
          <p:nvPr/>
        </p:nvSpPr>
        <p:spPr>
          <a:xfrm>
            <a:off x="7188200" y="1760978"/>
            <a:ext cx="45487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Proteinuria:</a:t>
            </a:r>
          </a:p>
          <a:p>
            <a:pPr marL="285750" indent="-285750">
              <a:buFontTx/>
              <a:buChar char="-"/>
            </a:pPr>
            <a:r>
              <a:rPr lang="en-CA" dirty="0"/>
              <a:t>≥0.3 g in a 24-hour urine specimen </a:t>
            </a:r>
          </a:p>
          <a:p>
            <a:pPr marL="285750" indent="-285750">
              <a:buFontTx/>
              <a:buChar char="-"/>
            </a:pPr>
            <a:r>
              <a:rPr lang="en-CA" dirty="0"/>
              <a:t>≥0.3 mg/mg (30 mg/mmol) in urine PCR</a:t>
            </a:r>
          </a:p>
          <a:p>
            <a:pPr marL="285750" indent="-285750">
              <a:buFontTx/>
              <a:buChar char="-"/>
            </a:pPr>
            <a:r>
              <a:rPr lang="en-CA" dirty="0"/>
              <a:t>dipstick ≥2+ if quantitative measurement </a:t>
            </a:r>
          </a:p>
          <a:p>
            <a:r>
              <a:rPr lang="en-CA" dirty="0"/>
              <a:t>     unavailable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510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DC38-934A-3043-8F0A-6B528C28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97" y="353290"/>
            <a:ext cx="9601200" cy="1485900"/>
          </a:xfrm>
        </p:spPr>
        <p:txBody>
          <a:bodyPr>
            <a:normAutofit/>
          </a:bodyPr>
          <a:lstStyle/>
          <a:p>
            <a:r>
              <a:rPr lang="en-CA" sz="4000" dirty="0"/>
              <a:t>Classification of hypertensive disorders of pregnancy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B0668-40A3-A648-AF4B-01616C2A7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340" y="1698171"/>
            <a:ext cx="8188755" cy="45394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4ECD3-763C-7645-9411-99D1278B0353}"/>
              </a:ext>
            </a:extLst>
          </p:cNvPr>
          <p:cNvSpPr txBox="1"/>
          <p:nvPr/>
        </p:nvSpPr>
        <p:spPr>
          <a:xfrm>
            <a:off x="6175169" y="6353299"/>
            <a:ext cx="5293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Hypertensive disorders of pregnancy, </a:t>
            </a:r>
            <a:r>
              <a:rPr lang="en-CA" sz="1600" dirty="0" err="1"/>
              <a:t>Cardiol</a:t>
            </a:r>
            <a:r>
              <a:rPr lang="en-CA" sz="1600" dirty="0"/>
              <a:t> </a:t>
            </a:r>
            <a:r>
              <a:rPr lang="en-CA" sz="1600" dirty="0" err="1"/>
              <a:t>Clin</a:t>
            </a:r>
            <a:r>
              <a:rPr lang="en-CA" sz="1600" dirty="0"/>
              <a:t> Feb 2021</a:t>
            </a:r>
          </a:p>
        </p:txBody>
      </p:sp>
    </p:spTree>
    <p:extLst>
      <p:ext uri="{BB962C8B-B14F-4D97-AF65-F5344CB8AC3E}">
        <p14:creationId xmlns:p14="http://schemas.microsoft.com/office/powerpoint/2010/main" val="60969364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480</TotalTime>
  <Words>2016</Words>
  <Application>Microsoft Office PowerPoint</Application>
  <PresentationFormat>Widescreen</PresentationFormat>
  <Paragraphs>259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Calibri</vt:lpstr>
      <vt:lpstr>Franklin Gothic Book</vt:lpstr>
      <vt:lpstr>Wingdings</vt:lpstr>
      <vt:lpstr>Crop</vt:lpstr>
      <vt:lpstr>Hypertensive Disorders of  Pregnancy (HDOP) and Long-term  Effects on Women’s Health:  Why We Should Care And What We Can Do About It</vt:lpstr>
      <vt:lpstr>Land acknowledgment</vt:lpstr>
      <vt:lpstr>Presenter Disclosure</vt:lpstr>
      <vt:lpstr>Objectives</vt:lpstr>
      <vt:lpstr>Bit about me…</vt:lpstr>
      <vt:lpstr>What are hypertensive disorders of pregnancy?</vt:lpstr>
      <vt:lpstr>Classification of hypertensive disorders of pregnancy (HDOP)</vt:lpstr>
      <vt:lpstr>Classification of hypertensive disorders of pregnancy – Preeclampsia</vt:lpstr>
      <vt:lpstr>Classification of hypertensive disorders of pregnancy</vt:lpstr>
      <vt:lpstr>What are hypertensive disorders of pregnancy?</vt:lpstr>
      <vt:lpstr>Placental physiology - brief overview of “normal”</vt:lpstr>
      <vt:lpstr>Placental pathophysiology in HDOP - brief overview of ”abnormal”</vt:lpstr>
      <vt:lpstr>PowerPoint Presentation</vt:lpstr>
      <vt:lpstr>PowerPoint Presentation</vt:lpstr>
      <vt:lpstr>What are hypertensive disorders of pregnancy?</vt:lpstr>
      <vt:lpstr>Clinical factors associated with increased risk for developing HDOP/pre-eclampsia</vt:lpstr>
      <vt:lpstr>Why We should care </vt:lpstr>
      <vt:lpstr>Why we should care</vt:lpstr>
      <vt:lpstr>Why we should care</vt:lpstr>
      <vt:lpstr>Long-term Cardiovascular Effects</vt:lpstr>
      <vt:lpstr>PowerPoint Presentation</vt:lpstr>
      <vt:lpstr>PowerPoint Presentation</vt:lpstr>
      <vt:lpstr>Long-term Cardiovascular Effects</vt:lpstr>
      <vt:lpstr>Other associated long-term effects</vt:lpstr>
      <vt:lpstr>PowerPoint Presentation</vt:lpstr>
      <vt:lpstr>What We can we do about it</vt:lpstr>
      <vt:lpstr>PowerPoint Presentation</vt:lpstr>
      <vt:lpstr>What we can do about it</vt:lpstr>
      <vt:lpstr>Intervening early to reduce lifetime risk</vt:lpstr>
      <vt:lpstr>PowerPoint Presentation</vt:lpstr>
      <vt:lpstr>CVD risk factor follow-up – 1st year postpartum </vt:lpstr>
      <vt:lpstr>Intervening early to reduce lifetime risk</vt:lpstr>
      <vt:lpstr>Intervening early to reduce lifetime risk</vt:lpstr>
      <vt:lpstr>PowerPoint Presentation</vt:lpstr>
      <vt:lpstr>The Maternal Clinic – Mother’s Program</vt:lpstr>
      <vt:lpstr>PowerPoint Presentation</vt:lpstr>
      <vt:lpstr>Intervening to minimize risk – longer term</vt:lpstr>
      <vt:lpstr>PowerPoint Presentation</vt:lpstr>
      <vt:lpstr>Visions for the future</vt:lpstr>
      <vt:lpstr>Hypertensive Disorders of  Pregnancy (HDOP) and Long-term  Effects on Women’s Health:  Why We Should Care And What We Can Do About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Malebranche</dc:creator>
  <cp:lastModifiedBy>Malebranche, Dr. Mary [IH]</cp:lastModifiedBy>
  <cp:revision>45</cp:revision>
  <dcterms:created xsi:type="dcterms:W3CDTF">2024-03-31T14:13:32Z</dcterms:created>
  <dcterms:modified xsi:type="dcterms:W3CDTF">2024-04-09T01:45:12Z</dcterms:modified>
</cp:coreProperties>
</file>